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15"/>
  </p:notesMasterIdLst>
  <p:handoutMasterIdLst>
    <p:handoutMasterId r:id="rId16"/>
  </p:handoutMasterIdLst>
  <p:sldIdLst>
    <p:sldId id="257" r:id="rId3"/>
    <p:sldId id="268" r:id="rId4"/>
    <p:sldId id="272" r:id="rId5"/>
    <p:sldId id="276" r:id="rId6"/>
    <p:sldId id="273" r:id="rId7"/>
    <p:sldId id="282" r:id="rId8"/>
    <p:sldId id="283" r:id="rId9"/>
    <p:sldId id="274" r:id="rId10"/>
    <p:sldId id="278" r:id="rId11"/>
    <p:sldId id="279" r:id="rId12"/>
    <p:sldId id="267" r:id="rId13"/>
    <p:sldId id="284" r:id="rId14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>
      <p:cViewPr varScale="1">
        <p:scale>
          <a:sx n="93" d="100"/>
          <a:sy n="93" d="100"/>
        </p:scale>
        <p:origin x="101" y="67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CPU</c:v>
                </c:pt>
              </c:strCache>
            </c:strRef>
          </c:tx>
          <c:spPr>
            <a:noFill/>
            <a:ln w="25400" cap="flat" cmpd="sng" algn="ctr">
              <a:solidFill>
                <a:schemeClr val="accent1"/>
              </a:solidFill>
              <a:miter lim="800000"/>
            </a:ln>
            <a:effectLst/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768</c:v>
                </c:pt>
                <c:pt idx="1">
                  <c:v>5000</c:v>
                </c:pt>
                <c:pt idx="2">
                  <c:v>10000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0.28999999999999998</c:v>
                </c:pt>
                <c:pt idx="1">
                  <c:v>43.82</c:v>
                </c:pt>
                <c:pt idx="2">
                  <c:v>275.10000000000002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A5-4911-B05A-9AED626D13B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GPU</c:v>
                </c:pt>
              </c:strCache>
            </c:strRef>
          </c:tx>
          <c:spPr>
            <a:noFill/>
            <a:ln w="25400" cap="flat" cmpd="sng" algn="ctr">
              <a:solidFill>
                <a:schemeClr val="accent2"/>
              </a:solidFill>
              <a:miter lim="800000"/>
            </a:ln>
            <a:effectLst/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768</c:v>
                </c:pt>
                <c:pt idx="1">
                  <c:v>5000</c:v>
                </c:pt>
                <c:pt idx="2">
                  <c:v>10000</c:v>
                </c:pt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0">
                  <c:v>0.4</c:v>
                </c:pt>
                <c:pt idx="1">
                  <c:v>2.19</c:v>
                </c:pt>
                <c:pt idx="2">
                  <c:v>6.05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A5-4911-B05A-9AED626D13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4"/>
        <c:overlap val="-35"/>
        <c:axId val="632163384"/>
        <c:axId val="632166128"/>
      </c:barChart>
      <c:catAx>
        <c:axId val="6321633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Data Set Elements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0" i="0" u="none" strike="noStrike" kern="1200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2166128"/>
        <c:crosses val="autoZero"/>
        <c:auto val="1"/>
        <c:lblAlgn val="ctr"/>
        <c:lblOffset val="100"/>
        <c:noMultiLvlLbl val="0"/>
      </c:catAx>
      <c:valAx>
        <c:axId val="63216612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Seconds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0" i="0" u="none" strike="noStrike" kern="1200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216338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t"/>
      <c:layout>
        <c:manualLayout>
          <c:xMode val="edge"/>
          <c:yMode val="edge"/>
          <c:x val="0.4034325206744192"/>
          <c:y val="1.7075771832730041E-2"/>
          <c:w val="0.19068313059090108"/>
          <c:h val="0.132234597799466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tint val="60000"/>
  </cs:variation>
  <cs:variation>
    <a:shade val="60000"/>
  </cs:variation>
  <cs:variation>
    <a:tint val="80000"/>
  </cs:variation>
  <cs:variation>
    <a:shade val="80000"/>
  </cs:variation>
  <cs:variation>
    <a:tint val="50000"/>
  </cs:variation>
  <cs:variation>
    <a:shade val="50000"/>
  </cs:variation>
  <cs:variation>
    <a:tint val="70000"/>
  </cs:variation>
  <cs:variation>
    <a:shade val="7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35000"/>
          <a:lumOff val="65000"/>
        </a:schemeClr>
      </a:solidFill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/>
    <cs:fontRef idx="minor">
      <a:schemeClr val="dk1"/>
    </cs:fontRef>
    <cs:spPr>
      <a:noFill/>
      <a:ln w="25400" cap="flat" cmpd="sng" algn="ctr">
        <a:solidFill>
          <a:schemeClr val="phClr"/>
        </a:solidFill>
        <a:miter lim="800000"/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dk1"/>
    </cs:fontRef>
    <cs:spPr>
      <a:ln w="19050" cap="flat" cmpd="sng" algn="ctr">
        <a:solidFill>
          <a:schemeClr val="phClr"/>
        </a:solidFill>
        <a:miter lim="800000"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1"/>
    <cs:effectRef idx="0"/>
    <cs:fontRef idx="minor">
      <a:schemeClr val="tx1"/>
    </cs:fontRef>
    <cs:spPr>
      <a:ln w="9525">
        <a:solidFill>
          <a:schemeClr val="phClr"/>
        </a:solidFill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0" kern="1200" cap="none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5B4EDC-59C0-49C7-8ADA-5A781B329E02}" type="datetimeFigureOut">
              <a:rPr lang="en-US"/>
              <a:t>12/25/2015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429053-DC2A-4342-ADD4-2FD729D91E2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320457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8D46A-B586-417D-BFBD-8C8FE0AAF762}" type="datetimeFigureOut">
              <a:rPr lang="en-US"/>
              <a:t>12/25/2015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BA5BD7-F043-4D1B-AA17-CD412FC534D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7057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diagonal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4" name="Straight Connector 13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2" name="bottom lines"/>
          <p:cNvGrpSpPr/>
          <p:nvPr/>
        </p:nvGrpSpPr>
        <p:grpSpPr>
          <a:xfrm>
            <a:off x="-8916" y="6057149"/>
            <a:ext cx="5498726" cy="820207"/>
            <a:chOff x="-6689" y="4553748"/>
            <a:chExt cx="4125119" cy="615155"/>
          </a:xfrm>
        </p:grpSpPr>
        <p:sp>
          <p:nvSpPr>
            <p:cNvPr id="9" name="Freeform 8"/>
            <p:cNvSpPr/>
            <p:nvPr/>
          </p:nvSpPr>
          <p:spPr>
            <a:xfrm rot="16200000">
              <a:off x="1754302" y="2802395"/>
              <a:ext cx="612775" cy="411548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4115481 h 4115481"/>
                <a:gd name="connsiteX1" fmla="*/ 612775 w 612775"/>
                <a:gd name="connsiteY1" fmla="*/ 3180443 h 4115481"/>
                <a:gd name="connsiteX2" fmla="*/ 612775 w 612775"/>
                <a:gd name="connsiteY2" fmla="*/ 0 h 4115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4115481">
                  <a:moveTo>
                    <a:pt x="0" y="4115481"/>
                  </a:moveTo>
                  <a:lnTo>
                    <a:pt x="612775" y="3180443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0" name="Freeform 9"/>
            <p:cNvSpPr/>
            <p:nvPr/>
          </p:nvSpPr>
          <p:spPr>
            <a:xfrm rot="16200000">
              <a:off x="1604659" y="3152814"/>
              <a:ext cx="410751" cy="3621427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  <a:gd name="connsiteX0" fmla="*/ 0 w 410751"/>
                <a:gd name="connsiteY0" fmla="*/ 3614170 h 3614170"/>
                <a:gd name="connsiteX1" fmla="*/ 410751 w 410751"/>
                <a:gd name="connsiteY1" fmla="*/ 2990994 h 3614170"/>
                <a:gd name="connsiteX2" fmla="*/ 405947 w 410751"/>
                <a:gd name="connsiteY2" fmla="*/ 0 h 3614170"/>
                <a:gd name="connsiteX0" fmla="*/ 0 w 410751"/>
                <a:gd name="connsiteY0" fmla="*/ 3621427 h 3621427"/>
                <a:gd name="connsiteX1" fmla="*/ 410751 w 410751"/>
                <a:gd name="connsiteY1" fmla="*/ 2998251 h 3621427"/>
                <a:gd name="connsiteX2" fmla="*/ 405947 w 410751"/>
                <a:gd name="connsiteY2" fmla="*/ 0 h 3621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621427">
                  <a:moveTo>
                    <a:pt x="0" y="3621427"/>
                  </a:moveTo>
                  <a:lnTo>
                    <a:pt x="410751" y="2998251"/>
                  </a:lnTo>
                  <a:cubicBezTo>
                    <a:pt x="410359" y="2065358"/>
                    <a:pt x="406339" y="932893"/>
                    <a:pt x="405947" y="0"/>
                  </a:cubicBez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1" name="Freeform 10"/>
            <p:cNvSpPr/>
            <p:nvPr/>
          </p:nvSpPr>
          <p:spPr>
            <a:xfrm rot="16200000">
              <a:off x="1462308" y="3453376"/>
              <a:ext cx="241768" cy="31797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  <a:gd name="connsiteX0" fmla="*/ 0 w 241768"/>
                <a:gd name="connsiteY0" fmla="*/ 3179761 h 3179761"/>
                <a:gd name="connsiteX1" fmla="*/ 238919 w 241768"/>
                <a:gd name="connsiteY1" fmla="*/ 2819370 h 3179761"/>
                <a:gd name="connsiteX2" fmla="*/ 241754 w 241768"/>
                <a:gd name="connsiteY2" fmla="*/ 0 h 3179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768" h="3179761">
                  <a:moveTo>
                    <a:pt x="0" y="3179761"/>
                  </a:moveTo>
                  <a:lnTo>
                    <a:pt x="238919" y="2819370"/>
                  </a:lnTo>
                  <a:cubicBezTo>
                    <a:pt x="238654" y="1947313"/>
                    <a:pt x="242019" y="872057"/>
                    <a:pt x="241754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176" y="584200"/>
            <a:ext cx="8735325" cy="200025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176" y="2616200"/>
            <a:ext cx="8735325" cy="17526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F4088-B2D1-420E-B1C9-8D0E89A7E4B0}" type="datetime1">
              <a:rPr lang="en-US" smtClean="0"/>
              <a:t>12/25/2015</a:t>
            </a:fld>
            <a:endParaRPr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4748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8D409-F399-41B0-98B9-5D1E7C98D927}" type="datetime1">
              <a:rPr lang="en-US" smtClean="0"/>
              <a:t>12/25/2015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9667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584200"/>
            <a:ext cx="2742486" cy="5588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8882" y="584200"/>
            <a:ext cx="7414869" cy="55880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E29AE-DF60-4BBE-A273-DAC1ED914E96}" type="datetime1">
              <a:rPr lang="en-US" smtClean="0"/>
              <a:t>12/25/2015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88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0C64A-2EC0-4997-908C-FC8287BBFC67}" type="datetime1">
              <a:rPr lang="en-US" smtClean="0"/>
              <a:t>12/25/2015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676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177" y="2209801"/>
            <a:ext cx="8938472" cy="2764335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5176" y="4951266"/>
            <a:ext cx="7069519" cy="122093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0173B-70F4-4860-9529-EC55353731BC}" type="datetime1">
              <a:rPr lang="en-US" smtClean="0"/>
              <a:t>12/25/2015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  <p:grpSp>
        <p:nvGrpSpPr>
          <p:cNvPr id="11" name="diagonal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2" name="Straight Connector 11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</p:spTree>
    <p:extLst>
      <p:ext uri="{BB962C8B-B14F-4D97-AF65-F5344CB8AC3E}">
        <p14:creationId xmlns:p14="http://schemas.microsoft.com/office/powerpoint/2010/main" val="361633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8883" y="1706880"/>
            <a:ext cx="5078677" cy="44653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0707" y="1706880"/>
            <a:ext cx="5078677" cy="44653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50F6E-CE53-437E-8287-9E5BB17D6FE6}" type="datetime1">
              <a:rPr lang="en-US" smtClean="0"/>
              <a:t>12/25/2015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764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701800"/>
            <a:ext cx="5082740" cy="9144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8883" y="2717800"/>
            <a:ext cx="5078677" cy="3454400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 baseline="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96644" y="1701800"/>
            <a:ext cx="5082740" cy="9144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0707" y="2717800"/>
            <a:ext cx="5078677" cy="3454400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 baseline="0"/>
            </a:lvl6pPr>
            <a:lvl7pPr>
              <a:defRPr sz="2000" baseline="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A22F-18C3-4156-A4EB-5A3D2BDC0E9B}" type="datetime1">
              <a:rPr lang="en-US" smtClean="0"/>
              <a:t>12/25/2015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38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2AAE4-BEEE-4F63-B2BE-0E57B1066C31}" type="datetime1">
              <a:rPr lang="en-US" smtClean="0"/>
              <a:t>12/25/2015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522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9A629-CE06-4E56-80E2-EC511BFCA3E6}" type="datetime1">
              <a:rPr lang="en-US" smtClean="0"/>
              <a:t>12/25/2015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7247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anchor="b">
            <a:normAutofit/>
          </a:bodyPr>
          <a:lstStyle>
            <a:lvl1pPr algn="l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4971" y="584200"/>
            <a:ext cx="6094413" cy="5588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FAE6-05A7-4588-B46B-350C61A221C1}" type="datetime1">
              <a:rPr lang="en-US" smtClean="0"/>
              <a:t>12/25/2015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1813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anchor="b">
            <a:normAutofit/>
          </a:bodyPr>
          <a:lstStyle>
            <a:lvl1pPr algn="l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4971" y="584200"/>
            <a:ext cx="6094413" cy="5588000"/>
          </a:xfrm>
          <a:ln w="12700">
            <a:solidFill>
              <a:schemeClr val="bg1">
                <a:lumMod val="75000"/>
                <a:lumOff val="25000"/>
              </a:schemeClr>
            </a:solidFill>
            <a:miter lim="800000"/>
          </a:ln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476DA-FDB8-4086-A1E4-49E8CAAE1213}" type="datetime1">
              <a:rPr lang="en-US" smtClean="0"/>
              <a:t>12/25/2015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343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100000"/>
                <a:shade val="0"/>
                <a:satMod val="100000"/>
              </a:schemeClr>
            </a:gs>
            <a:gs pos="85000">
              <a:schemeClr val="bg2">
                <a:tint val="100000"/>
                <a:shade val="30000"/>
                <a:satMod val="100000"/>
              </a:schemeClr>
            </a:gs>
            <a:gs pos="100000">
              <a:schemeClr val="bg2">
                <a:shade val="60000"/>
                <a:satMod val="10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left lines"/>
          <p:cNvGrpSpPr/>
          <p:nvPr/>
        </p:nvGrpSpPr>
        <p:grpSpPr>
          <a:xfrm>
            <a:off x="-15870" y="-3174"/>
            <a:ext cx="819993" cy="5229225"/>
            <a:chOff x="-11906" y="-2381"/>
            <a:chExt cx="615155" cy="3921919"/>
          </a:xfrm>
        </p:grpSpPr>
        <p:sp>
          <p:nvSpPr>
            <p:cNvPr id="10" name="Freeform 9"/>
            <p:cNvSpPr/>
            <p:nvPr/>
          </p:nvSpPr>
          <p:spPr>
            <a:xfrm>
              <a:off x="-9526" y="0"/>
              <a:ext cx="612775" cy="3919538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3919538">
                  <a:moveTo>
                    <a:pt x="0" y="3919538"/>
                  </a:moveTo>
                  <a:lnTo>
                    <a:pt x="612775" y="2984500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Freeform 10"/>
            <p:cNvSpPr/>
            <p:nvPr/>
          </p:nvSpPr>
          <p:spPr>
            <a:xfrm>
              <a:off x="-11906" y="0"/>
              <a:ext cx="410751" cy="3421856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421856">
                  <a:moveTo>
                    <a:pt x="0" y="3421856"/>
                  </a:moveTo>
                  <a:lnTo>
                    <a:pt x="410751" y="2798680"/>
                  </a:lnTo>
                  <a:lnTo>
                    <a:pt x="409575" y="0"/>
                  </a:ln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Freeform 13"/>
            <p:cNvSpPr/>
            <p:nvPr/>
          </p:nvSpPr>
          <p:spPr>
            <a:xfrm>
              <a:off x="-7144" y="-2381"/>
              <a:ext cx="238919" cy="29765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919" h="2976561">
                  <a:moveTo>
                    <a:pt x="0" y="2976561"/>
                  </a:moveTo>
                  <a:lnTo>
                    <a:pt x="238919" y="2616170"/>
                  </a:lnTo>
                  <a:cubicBezTo>
                    <a:pt x="238654" y="1744113"/>
                    <a:pt x="238390" y="872057"/>
                    <a:pt x="238125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1223963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701797"/>
            <a:ext cx="10360501" cy="4462272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8882" y="6356352"/>
            <a:ext cx="2234618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E4284-2D63-4690-9C33-96C4E3CEF71E}" type="datetime1">
              <a:rPr lang="en-US" smtClean="0"/>
              <a:t>12/25/2015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53501" y="6356352"/>
            <a:ext cx="5281824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3649" y="6356352"/>
            <a:ext cx="101573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4DD1E-5D91-48A3-AD6D-45FBA980D10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52758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121898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600"/>
        </a:spcBef>
        <a:buClr>
          <a:schemeClr val="accent1"/>
        </a:buClr>
        <a:buSzPct val="10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1898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73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48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13322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243797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74272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archive.ics.uci.edu/ml/machine-learning-databases/pima-indians-diabetes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175" y="838200"/>
            <a:ext cx="8735325" cy="2000251"/>
          </a:xfrm>
        </p:spPr>
        <p:txBody>
          <a:bodyPr>
            <a:normAutofit/>
          </a:bodyPr>
          <a:lstStyle/>
          <a:p>
            <a:pPr algn="ctr"/>
            <a:r>
              <a:rPr lang="sr-Latn-RS" dirty="0" smtClean="0"/>
              <a:t>K nearest neighbor</a:t>
            </a:r>
            <a:r>
              <a:rPr lang="en-US" dirty="0" smtClean="0"/>
              <a:t>s</a:t>
            </a:r>
            <a:r>
              <a:rPr lang="sr-Latn-RS" dirty="0" smtClean="0"/>
              <a:t> algorithm</a:t>
            </a:r>
            <a:br>
              <a:rPr lang="sr-Latn-RS" dirty="0" smtClean="0"/>
            </a:br>
            <a:r>
              <a:rPr lang="sr-Latn-RS" dirty="0" smtClean="0"/>
              <a:t>Para</a:t>
            </a:r>
            <a:r>
              <a:rPr lang="en-US" dirty="0" err="1" smtClean="0"/>
              <a:t>llelization</a:t>
            </a:r>
            <a:r>
              <a:rPr lang="en-US" dirty="0" smtClean="0"/>
              <a:t> </a:t>
            </a:r>
            <a:r>
              <a:rPr lang="en-US" dirty="0"/>
              <a:t>on </a:t>
            </a:r>
            <a:r>
              <a:rPr lang="sr-Latn-RS" dirty="0" smtClean="0"/>
              <a:t>C</a:t>
            </a:r>
            <a:r>
              <a:rPr lang="en-US" dirty="0" err="1" smtClean="0"/>
              <a:t>uda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625175" y="3352800"/>
            <a:ext cx="8735325" cy="1752600"/>
          </a:xfrm>
        </p:spPr>
        <p:txBody>
          <a:bodyPr/>
          <a:lstStyle/>
          <a:p>
            <a:pPr algn="ctr"/>
            <a:r>
              <a:rPr lang="en-US" dirty="0"/>
              <a:t>Prof</a:t>
            </a:r>
            <a:r>
              <a:rPr lang="sr-Latn-RS" dirty="0"/>
              <a:t>.</a:t>
            </a:r>
            <a:r>
              <a:rPr lang="en-US" dirty="0"/>
              <a:t> </a:t>
            </a:r>
            <a:r>
              <a:rPr lang="en-US" dirty="0" err="1"/>
              <a:t>Veljko</a:t>
            </a:r>
            <a:r>
              <a:rPr lang="en-US" dirty="0"/>
              <a:t> </a:t>
            </a:r>
            <a:r>
              <a:rPr lang="en-US" dirty="0" err="1"/>
              <a:t>Milutinovi</a:t>
            </a:r>
            <a:r>
              <a:rPr lang="sr-Latn-RS" dirty="0"/>
              <a:t>ć</a:t>
            </a:r>
            <a:endParaRPr lang="en-US" dirty="0"/>
          </a:p>
          <a:p>
            <a:pPr algn="ctr"/>
            <a:r>
              <a:rPr lang="sr-Latn-RS" dirty="0" smtClean="0"/>
              <a:t>Maša Knežević 3037/2015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29189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Task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en-US" smtClean="0"/>
              <a:t>10</a:t>
            </a:fld>
            <a:r>
              <a:rPr lang="en-US" dirty="0" smtClean="0"/>
              <a:t>/12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8883" y="2286000"/>
            <a:ext cx="10360501" cy="3327403"/>
          </a:xfrm>
        </p:spPr>
        <p:txBody>
          <a:bodyPr>
            <a:normAutofit/>
          </a:bodyPr>
          <a:lstStyle/>
          <a:p>
            <a:r>
              <a:rPr lang="en-US" dirty="0" smtClean="0"/>
              <a:t>Determine if a patient has diabetes </a:t>
            </a:r>
            <a:br>
              <a:rPr lang="en-US" dirty="0" smtClean="0"/>
            </a:br>
            <a:r>
              <a:rPr lang="en-US" dirty="0" smtClean="0"/>
              <a:t>using the attributes given in the data set</a:t>
            </a:r>
            <a:r>
              <a:rPr lang="en-US" dirty="0"/>
              <a:t>, such as: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triceps </a:t>
            </a:r>
            <a:r>
              <a:rPr lang="en-US" dirty="0"/>
              <a:t>skin fold </a:t>
            </a:r>
            <a:r>
              <a:rPr lang="en-US" dirty="0" smtClean="0"/>
              <a:t>thickness, body </a:t>
            </a:r>
            <a:r>
              <a:rPr lang="en-US" dirty="0"/>
              <a:t>mass </a:t>
            </a:r>
            <a:r>
              <a:rPr lang="en-US" dirty="0" smtClean="0"/>
              <a:t>index, diabetes </a:t>
            </a:r>
            <a:r>
              <a:rPr lang="en-US" dirty="0"/>
              <a:t>pedigree </a:t>
            </a:r>
            <a:r>
              <a:rPr lang="en-US" dirty="0" smtClean="0"/>
              <a:t>function</a:t>
            </a:r>
            <a:r>
              <a:rPr lang="en-US" smtClean="0"/>
              <a:t>, age …</a:t>
            </a:r>
            <a:endParaRPr lang="en-US" dirty="0" smtClean="0"/>
          </a:p>
          <a:p>
            <a:r>
              <a:rPr lang="en-US" dirty="0"/>
              <a:t>Public </a:t>
            </a:r>
            <a:r>
              <a:rPr lang="en-US" dirty="0" smtClean="0"/>
              <a:t>data set </a:t>
            </a:r>
            <a:r>
              <a:rPr lang="en-US" dirty="0"/>
              <a:t>– Pima Indian </a:t>
            </a:r>
            <a:r>
              <a:rPr lang="en-US" dirty="0" smtClean="0"/>
              <a:t>Diabetes </a:t>
            </a:r>
            <a:r>
              <a:rPr lang="en-US" dirty="0"/>
              <a:t>Data Set (</a:t>
            </a:r>
            <a:r>
              <a:rPr lang="en-US" dirty="0">
                <a:hlinkClick r:id="rId2"/>
              </a:rPr>
              <a:t>https://archive.ics.uci.edu/ml/machine-learning-databases/pima-indians-diabetes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) </a:t>
            </a:r>
            <a:r>
              <a:rPr lang="en-US" dirty="0"/>
              <a:t>– </a:t>
            </a:r>
            <a:r>
              <a:rPr lang="en-US" dirty="0" smtClean="0"/>
              <a:t>scaled </a:t>
            </a:r>
            <a:r>
              <a:rPr lang="en-US" dirty="0"/>
              <a:t>appropriately for the testing </a:t>
            </a:r>
            <a:r>
              <a:rPr lang="en-US" dirty="0" smtClean="0"/>
              <a:t>purposes.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943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graphicFrame>
        <p:nvGraphicFramePr>
          <p:cNvPr id="9" name="Content Placeholder 8" descr="Clustered Column chart" title="Ch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7119328"/>
              </p:ext>
            </p:extLst>
          </p:nvPr>
        </p:nvGraphicFramePr>
        <p:xfrm>
          <a:off x="1219200" y="1701800"/>
          <a:ext cx="10360025" cy="4462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en-US" smtClean="0"/>
              <a:t>11</a:t>
            </a:fld>
            <a:r>
              <a:rPr lang="en-US" dirty="0" smtClean="0"/>
              <a:t>/12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811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Task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en-US" smtClean="0"/>
              <a:t>12</a:t>
            </a:fld>
            <a:r>
              <a:rPr lang="en-US" dirty="0" smtClean="0"/>
              <a:t>/12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8883" y="1765298"/>
            <a:ext cx="10360501" cy="332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Original data set: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Bigger data set: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108" y="3232319"/>
            <a:ext cx="7210485" cy="54319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1281" y="2415067"/>
            <a:ext cx="7210485" cy="5505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3890" y="4569084"/>
            <a:ext cx="7210485" cy="2100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840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K nearest neighbor</a:t>
            </a:r>
            <a:r>
              <a:rPr lang="en-US" smtClean="0"/>
              <a:t>s</a:t>
            </a:r>
            <a:r>
              <a:rPr lang="sr-Latn-RS" smtClean="0"/>
              <a:t> </a:t>
            </a:r>
            <a:r>
              <a:rPr lang="sr-Latn-RS" dirty="0" smtClean="0"/>
              <a:t>algorithm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218883" y="2666999"/>
            <a:ext cx="10360501" cy="3497069"/>
          </a:xfrm>
        </p:spPr>
        <p:txBody>
          <a:bodyPr/>
          <a:lstStyle/>
          <a:p>
            <a:r>
              <a:rPr lang="sr-Latn-RS" dirty="0" smtClean="0"/>
              <a:t>Classification algorithm.</a:t>
            </a:r>
            <a:endParaRPr lang="en-US" dirty="0" smtClean="0"/>
          </a:p>
          <a:p>
            <a:r>
              <a:rPr lang="sr-Latn-RS" dirty="0" smtClean="0"/>
              <a:t>Supervised learning.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I</a:t>
            </a:r>
            <a:r>
              <a:rPr lang="sr-Latn-RS" dirty="0" smtClean="0"/>
              <a:t>nstance-based learning</a:t>
            </a:r>
            <a:r>
              <a:rPr lang="en-US" dirty="0" smtClean="0"/>
              <a:t> </a:t>
            </a:r>
            <a:r>
              <a:rPr lang="sr-Latn-RS" dirty="0"/>
              <a:t> </a:t>
            </a:r>
            <a:r>
              <a:rPr lang="en-US" dirty="0"/>
              <a:t>– </a:t>
            </a:r>
            <a:r>
              <a:rPr lang="en-US" dirty="0" smtClean="0"/>
              <a:t>m</a:t>
            </a:r>
            <a:r>
              <a:rPr lang="sr-Latn-RS" dirty="0" smtClean="0"/>
              <a:t>ethod </a:t>
            </a:r>
            <a:r>
              <a:rPr lang="en-US" dirty="0"/>
              <a:t>for classifying </a:t>
            </a:r>
            <a:r>
              <a:rPr lang="en-US" dirty="0" smtClean="0"/>
              <a:t>objects</a:t>
            </a:r>
            <a:br>
              <a:rPr lang="en-US" dirty="0" smtClean="0"/>
            </a:br>
            <a:r>
              <a:rPr lang="en-US" dirty="0" smtClean="0"/>
              <a:t>based </a:t>
            </a:r>
            <a:r>
              <a:rPr lang="en-US" dirty="0"/>
              <a:t>on closest training examples in the feature </a:t>
            </a:r>
            <a:r>
              <a:rPr lang="en-US" dirty="0" smtClean="0"/>
              <a:t>space</a:t>
            </a:r>
            <a:r>
              <a:rPr lang="sr-Latn-RS" dirty="0" smtClean="0"/>
              <a:t>.</a:t>
            </a:r>
            <a:r>
              <a:rPr lang="en-US" dirty="0" smtClean="0"/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en-US" smtClean="0"/>
              <a:t>2</a:t>
            </a:fld>
            <a:r>
              <a:rPr lang="en-US" dirty="0" smtClean="0"/>
              <a:t>/12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11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KNN Algorithm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221414" y="2514600"/>
            <a:ext cx="10360501" cy="3804682"/>
          </a:xfrm>
        </p:spPr>
        <p:txBody>
          <a:bodyPr>
            <a:normAutofit/>
          </a:bodyPr>
          <a:lstStyle/>
          <a:p>
            <a:r>
              <a:rPr lang="en-US" dirty="0" smtClean="0"/>
              <a:t>Whenever we have a new point to classify,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we </a:t>
            </a:r>
            <a:r>
              <a:rPr lang="en-US" dirty="0" smtClean="0"/>
              <a:t>find its K</a:t>
            </a:r>
            <a:r>
              <a:rPr lang="en-US" dirty="0"/>
              <a:t> </a:t>
            </a:r>
            <a:r>
              <a:rPr lang="en-US" dirty="0" smtClean="0"/>
              <a:t>nearest neighbors </a:t>
            </a:r>
            <a:r>
              <a:rPr lang="en-US" dirty="0"/>
              <a:t>from the training </a:t>
            </a:r>
            <a:r>
              <a:rPr lang="en-US" dirty="0" smtClean="0"/>
              <a:t>data.</a:t>
            </a:r>
          </a:p>
          <a:p>
            <a:r>
              <a:rPr lang="en-US" dirty="0"/>
              <a:t>The distance </a:t>
            </a:r>
            <a:r>
              <a:rPr lang="en-US" dirty="0" smtClean="0"/>
              <a:t>is </a:t>
            </a:r>
            <a:r>
              <a:rPr lang="en-US" dirty="0"/>
              <a:t>calculated using the Euclidean </a:t>
            </a:r>
            <a:r>
              <a:rPr lang="en-US" dirty="0" smtClean="0"/>
              <a:t>Distance.</a:t>
            </a: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en-US" smtClean="0"/>
              <a:t>3</a:t>
            </a:fld>
            <a:r>
              <a:rPr lang="en-US" dirty="0" smtClean="0"/>
              <a:t>/12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646493" y="4267200"/>
                <a:ext cx="3505279" cy="17686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800" i="1" dirty="0" smtClean="0"/>
                        <m:t>d</m:t>
                      </m:r>
                      <m:r>
                        <m:rPr>
                          <m:nor/>
                        </m:rPr>
                        <a:rPr lang="en-US" sz="2800" i="1" baseline="-25000" dirty="0" smtClean="0"/>
                        <m:t>xy</m:t>
                      </m:r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nary>
                            <m:naryPr>
                              <m:chr m:val="∑"/>
                              <m:ctrlPr>
                                <a:rPr lang="pt-BR" sz="28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pt-BR" sz="28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pt-BR" sz="2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pt-BR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pt-BR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800" i="1" baseline="-2500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 −</m:t>
                                  </m:r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𝑦𝑖</m:t>
                                  </m:r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ra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6493" y="4267200"/>
                <a:ext cx="3505279" cy="176862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4874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KNN Algorithm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221414" y="2514600"/>
            <a:ext cx="10360501" cy="3804682"/>
          </a:xfrm>
        </p:spPr>
        <p:txBody>
          <a:bodyPr/>
          <a:lstStyle/>
          <a:p>
            <a:r>
              <a:rPr lang="en-US" dirty="0" smtClean="0"/>
              <a:t>Add each </a:t>
            </a:r>
            <a:r>
              <a:rPr lang="en-US" dirty="0"/>
              <a:t>training example &lt;x</a:t>
            </a:r>
            <a:r>
              <a:rPr lang="en-US" dirty="0" smtClean="0"/>
              <a:t>, f(x)&gt;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the list of training_examples.</a:t>
            </a:r>
          </a:p>
          <a:p>
            <a:r>
              <a:rPr lang="sr-Latn-RS" dirty="0" smtClean="0"/>
              <a:t>Given a query instance x</a:t>
            </a:r>
            <a:r>
              <a:rPr lang="sr-Latn-RS" baseline="-25000" dirty="0" smtClean="0"/>
              <a:t>q</a:t>
            </a:r>
            <a:r>
              <a:rPr lang="sr-Latn-RS" dirty="0" smtClean="0"/>
              <a:t> to be classified,</a:t>
            </a:r>
          </a:p>
          <a:p>
            <a:pPr lvl="1"/>
            <a:r>
              <a:rPr lang="sr-Latn-RS" dirty="0" smtClean="0"/>
              <a:t>Let x</a:t>
            </a:r>
            <a:r>
              <a:rPr lang="sr-Latn-RS" baseline="-25000" dirty="0" smtClean="0"/>
              <a:t>1</a:t>
            </a:r>
            <a:r>
              <a:rPr lang="sr-Latn-RS" dirty="0" smtClean="0"/>
              <a:t>,</a:t>
            </a:r>
            <a:r>
              <a:rPr lang="en-US" dirty="0" smtClean="0"/>
              <a:t> </a:t>
            </a:r>
            <a:r>
              <a:rPr lang="sr-Latn-RS" dirty="0" smtClean="0"/>
              <a:t>x</a:t>
            </a:r>
            <a:r>
              <a:rPr lang="sr-Latn-RS" baseline="-25000" dirty="0" smtClean="0"/>
              <a:t>2</a:t>
            </a:r>
            <a:r>
              <a:rPr lang="sr-Latn-RS" dirty="0" smtClean="0"/>
              <a:t>,</a:t>
            </a:r>
            <a:r>
              <a:rPr lang="en-US" dirty="0" smtClean="0"/>
              <a:t> </a:t>
            </a:r>
            <a:r>
              <a:rPr lang="sr-Latn-RS" dirty="0" smtClean="0"/>
              <a:t>…</a:t>
            </a:r>
            <a:r>
              <a:rPr lang="en-US" dirty="0" smtClean="0"/>
              <a:t> </a:t>
            </a:r>
            <a:r>
              <a:rPr lang="sr-Latn-RS" dirty="0" smtClean="0"/>
              <a:t>,</a:t>
            </a:r>
            <a:r>
              <a:rPr lang="en-US" dirty="0" smtClean="0"/>
              <a:t> </a:t>
            </a:r>
            <a:r>
              <a:rPr lang="sr-Latn-RS" dirty="0" smtClean="0"/>
              <a:t>x</a:t>
            </a:r>
            <a:r>
              <a:rPr lang="sr-Latn-RS" baseline="-25000" dirty="0" smtClean="0"/>
              <a:t>k</a:t>
            </a:r>
            <a:r>
              <a:rPr lang="sr-Latn-RS" dirty="0" smtClean="0"/>
              <a:t> denote the k instances from </a:t>
            </a:r>
            <a:r>
              <a:rPr lang="en-US" dirty="0" err="1" smtClean="0"/>
              <a:t>training_examples</a:t>
            </a:r>
            <a:r>
              <a:rPr lang="sr-Latn-RS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r-Latn-RS" dirty="0" smtClean="0"/>
              <a:t>that </a:t>
            </a:r>
            <a:r>
              <a:rPr lang="sr-Latn-RS" dirty="0" smtClean="0"/>
              <a:t>are nearest to </a:t>
            </a:r>
            <a:r>
              <a:rPr lang="sr-Latn-RS" dirty="0"/>
              <a:t>x</a:t>
            </a:r>
            <a:r>
              <a:rPr lang="sr-Latn-RS" baseline="-25000" dirty="0"/>
              <a:t>q</a:t>
            </a:r>
            <a:r>
              <a:rPr lang="sr-Latn-RS" dirty="0" smtClean="0"/>
              <a:t>.</a:t>
            </a:r>
          </a:p>
          <a:p>
            <a:pPr lvl="1"/>
            <a:r>
              <a:rPr lang="sr-Latn-RS" dirty="0" smtClean="0"/>
              <a:t>Return the class that represents the maximum</a:t>
            </a:r>
            <a:r>
              <a:rPr lang="en-US" dirty="0" smtClean="0"/>
              <a:t> of the k instances.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en-US" smtClean="0"/>
              <a:t>4</a:t>
            </a:fld>
            <a:r>
              <a:rPr lang="en-US" dirty="0" smtClean="0"/>
              <a:t>/12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223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KNN Example</a:t>
            </a:r>
            <a:endParaRPr lang="en-US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433" y="1828800"/>
            <a:ext cx="5105400" cy="2910840"/>
          </a:xfr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en-US" smtClean="0"/>
              <a:t>5</a:t>
            </a:fld>
            <a:r>
              <a:rPr lang="en-US" dirty="0" smtClean="0"/>
              <a:t>/12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12843" y="5049245"/>
            <a:ext cx="85725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If K = 5, </a:t>
            </a:r>
            <a:r>
              <a:rPr lang="en-US" sz="2800" dirty="0" smtClean="0"/>
              <a:t>the </a:t>
            </a:r>
            <a:r>
              <a:rPr lang="en-US" sz="2800" dirty="0" smtClean="0"/>
              <a:t>query instance x</a:t>
            </a:r>
            <a:r>
              <a:rPr lang="en-US" sz="2800" baseline="-25000" dirty="0" smtClean="0"/>
              <a:t>q</a:t>
            </a:r>
            <a:r>
              <a:rPr lang="en-US" sz="2800" dirty="0" smtClean="0"/>
              <a:t> will be classified as negative since the majority of its neighbors are classified as negative.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18477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KNN implementation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en-US" smtClean="0"/>
              <a:t>6</a:t>
            </a:fld>
            <a:r>
              <a:rPr lang="en-US" dirty="0" smtClean="0"/>
              <a:t>/12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8883" y="2362200"/>
            <a:ext cx="10360501" cy="2895600"/>
          </a:xfrm>
        </p:spPr>
        <p:txBody>
          <a:bodyPr>
            <a:normAutofit/>
          </a:bodyPr>
          <a:lstStyle/>
          <a:p>
            <a:r>
              <a:rPr lang="en-US" dirty="0" smtClean="0"/>
              <a:t>The user sets a value for </a:t>
            </a:r>
            <a:r>
              <a:rPr lang="en-US" dirty="0" smtClean="0"/>
              <a:t>K </a:t>
            </a:r>
            <a:r>
              <a:rPr lang="en-US" dirty="0" smtClean="0"/>
              <a:t>which is supposed to be odd.</a:t>
            </a:r>
          </a:p>
          <a:p>
            <a:r>
              <a:rPr lang="en-US" dirty="0" smtClean="0"/>
              <a:t>Two thirds of the data set is used for training,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one </a:t>
            </a:r>
            <a:r>
              <a:rPr lang="en-US" dirty="0" smtClean="0"/>
              <a:t>third for </a:t>
            </a:r>
            <a:r>
              <a:rPr lang="en-US" dirty="0" smtClean="0"/>
              <a:t>testing.</a:t>
            </a:r>
            <a:endParaRPr lang="en-US" dirty="0" smtClean="0"/>
          </a:p>
          <a:p>
            <a:r>
              <a:rPr lang="en-US" dirty="0" smtClean="0"/>
              <a:t>The training examples are put into a list.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985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KNN implementation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en-US" smtClean="0"/>
              <a:t>7</a:t>
            </a:fld>
            <a:r>
              <a:rPr lang="en-US" dirty="0" smtClean="0"/>
              <a:t>/12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8883" y="2362200"/>
            <a:ext cx="10360501" cy="3994152"/>
          </a:xfrm>
        </p:spPr>
        <p:txBody>
          <a:bodyPr>
            <a:normAutofit/>
          </a:bodyPr>
          <a:lstStyle/>
          <a:p>
            <a:r>
              <a:rPr lang="en-US" dirty="0" smtClean="0"/>
              <a:t>Testing the algorithm consists of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comparing </a:t>
            </a:r>
            <a:r>
              <a:rPr lang="en-US" dirty="0" smtClean="0"/>
              <a:t>one test sample to all of the training examples.</a:t>
            </a:r>
          </a:p>
          <a:p>
            <a:r>
              <a:rPr lang="en-US" dirty="0" smtClean="0"/>
              <a:t>The Euclidean distance is found </a:t>
            </a:r>
            <a:r>
              <a:rPr lang="en-US" dirty="0" smtClean="0"/>
              <a:t>for </a:t>
            </a:r>
            <a:r>
              <a:rPr lang="en-US" dirty="0" smtClean="0"/>
              <a:t>all the training examples.</a:t>
            </a:r>
          </a:p>
          <a:p>
            <a:r>
              <a:rPr lang="en-US" dirty="0" smtClean="0"/>
              <a:t>The list is then </a:t>
            </a:r>
            <a:r>
              <a:rPr lang="en-US" dirty="0" smtClean="0"/>
              <a:t>sorted, </a:t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 smtClean="0"/>
              <a:t>first K are taken into consideration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when </a:t>
            </a:r>
            <a:r>
              <a:rPr lang="en-US" dirty="0" smtClean="0"/>
              <a:t>searching for the class of the test example.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413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Parallelization </a:t>
            </a:r>
            <a:r>
              <a:rPr lang="en-US" dirty="0"/>
              <a:t>on </a:t>
            </a:r>
            <a:r>
              <a:rPr lang="en-US" dirty="0" smtClean="0"/>
              <a:t>GPU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en-US" smtClean="0"/>
              <a:t>8</a:t>
            </a:fld>
            <a:r>
              <a:rPr lang="en-US" dirty="0" smtClean="0"/>
              <a:t>/12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0871" y="1600200"/>
            <a:ext cx="7796523" cy="4824672"/>
          </a:xfrm>
        </p:spPr>
      </p:pic>
    </p:spTree>
    <p:extLst>
      <p:ext uri="{BB962C8B-B14F-4D97-AF65-F5344CB8AC3E}">
        <p14:creationId xmlns:p14="http://schemas.microsoft.com/office/powerpoint/2010/main" val="1350791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KNN on GPU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en-US" smtClean="0"/>
              <a:t>9</a:t>
            </a:fld>
            <a:r>
              <a:rPr lang="en-US" dirty="0" smtClean="0"/>
              <a:t>/12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8883" y="2362200"/>
            <a:ext cx="10360501" cy="2895600"/>
          </a:xfrm>
        </p:spPr>
        <p:txBody>
          <a:bodyPr>
            <a:normAutofit/>
          </a:bodyPr>
          <a:lstStyle/>
          <a:p>
            <a:r>
              <a:rPr lang="en-US" dirty="0" smtClean="0"/>
              <a:t>Calculation of the Euclidean distance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between </a:t>
            </a:r>
            <a:r>
              <a:rPr lang="en-US" dirty="0" smtClean="0"/>
              <a:t>the </a:t>
            </a:r>
            <a:r>
              <a:rPr lang="sr-Latn-RS" dirty="0"/>
              <a:t>query instance x</a:t>
            </a:r>
            <a:r>
              <a:rPr lang="sr-Latn-RS" baseline="-25000" dirty="0"/>
              <a:t>q</a:t>
            </a:r>
            <a:r>
              <a:rPr lang="sr-Latn-RS" dirty="0"/>
              <a:t> </a:t>
            </a:r>
            <a:r>
              <a:rPr lang="en-US" dirty="0" smtClean="0"/>
              <a:t>that needs to</a:t>
            </a:r>
            <a:r>
              <a:rPr lang="sr-Latn-RS" dirty="0" smtClean="0"/>
              <a:t> </a:t>
            </a:r>
            <a:r>
              <a:rPr lang="sr-Latn-RS" dirty="0"/>
              <a:t>be </a:t>
            </a:r>
            <a:r>
              <a:rPr lang="sr-Latn-RS" dirty="0" smtClean="0"/>
              <a:t>classified</a:t>
            </a:r>
            <a:r>
              <a:rPr lang="en-US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 smtClean="0"/>
              <a:t>a training example.</a:t>
            </a:r>
          </a:p>
          <a:p>
            <a:r>
              <a:rPr lang="en-US" dirty="0" smtClean="0"/>
              <a:t>Sorting algorithm to sort the training set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</a:t>
            </a:r>
            <a:r>
              <a:rPr lang="en-US" dirty="0" smtClean="0"/>
              <a:t>order to easily find the first K nearest neighbors.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982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ch 16x9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 sz="28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836F65B-1B07-41EE-A0E8-BC6EF385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Triple circuit lines presentation (widescreen)</Template>
  <TotalTime>0</TotalTime>
  <Words>166</Words>
  <Application>Microsoft Office PowerPoint</Application>
  <PresentationFormat>Custom</PresentationFormat>
  <Paragraphs>53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Cambria Math</vt:lpstr>
      <vt:lpstr>Tech 16x9</vt:lpstr>
      <vt:lpstr>K nearest neighbors algorithm Parallelization on Cuda</vt:lpstr>
      <vt:lpstr>K nearest neighbors algorithm</vt:lpstr>
      <vt:lpstr>Simple KNN Algorithm</vt:lpstr>
      <vt:lpstr>Simple KNN Algorithm</vt:lpstr>
      <vt:lpstr>KNN Example</vt:lpstr>
      <vt:lpstr>KNN implementation</vt:lpstr>
      <vt:lpstr>KNN implementation</vt:lpstr>
      <vt:lpstr>Parallelization on GPU</vt:lpstr>
      <vt:lpstr>KNN on GPU</vt:lpstr>
      <vt:lpstr>Example Task</vt:lpstr>
      <vt:lpstr>Results</vt:lpstr>
      <vt:lpstr>Example Task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2015-12-23T10:16:55Z</dcterms:created>
  <dcterms:modified xsi:type="dcterms:W3CDTF">2015-12-25T23:00:02Z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TC027879909991</vt:lpwstr>
  </property>
</Properties>
</file>