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5"/>
  </p:notesMasterIdLst>
  <p:handoutMasterIdLst>
    <p:handoutMasterId r:id="rId16"/>
  </p:handoutMasterIdLst>
  <p:sldIdLst>
    <p:sldId id="257" r:id="rId3"/>
    <p:sldId id="268" r:id="rId4"/>
    <p:sldId id="272" r:id="rId5"/>
    <p:sldId id="276" r:id="rId6"/>
    <p:sldId id="273" r:id="rId7"/>
    <p:sldId id="282" r:id="rId8"/>
    <p:sldId id="283" r:id="rId9"/>
    <p:sldId id="274" r:id="rId10"/>
    <p:sldId id="278" r:id="rId11"/>
    <p:sldId id="279" r:id="rId12"/>
    <p:sldId id="267" r:id="rId13"/>
    <p:sldId id="284" r:id="rId14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>
      <p:cViewPr varScale="1">
        <p:scale>
          <a:sx n="93" d="100"/>
          <a:sy n="93" d="100"/>
        </p:scale>
        <p:origin x="101" y="67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CPU</c:v>
                </c:pt>
              </c:strCache>
            </c:strRef>
          </c:tx>
          <c:spPr>
            <a:noFill/>
            <a:ln w="25400" cap="flat" cmpd="sng" algn="ctr">
              <a:solidFill>
                <a:schemeClr val="accent1"/>
              </a:solidFill>
              <a:miter lim="800000"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768</c:v>
                </c:pt>
                <c:pt idx="1">
                  <c:v>5000</c:v>
                </c:pt>
                <c:pt idx="2">
                  <c:v>10000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0.28999999999999998</c:v>
                </c:pt>
                <c:pt idx="1">
                  <c:v>43.82</c:v>
                </c:pt>
                <c:pt idx="2">
                  <c:v>275.10000000000002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A5-4911-B05A-9AED626D13B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GPU</c:v>
                </c:pt>
              </c:strCache>
            </c:strRef>
          </c:tx>
          <c:spPr>
            <a:noFill/>
            <a:ln w="25400" cap="flat" cmpd="sng" algn="ctr">
              <a:solidFill>
                <a:schemeClr val="accent2"/>
              </a:solidFill>
              <a:miter lim="800000"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768</c:v>
                </c:pt>
                <c:pt idx="1">
                  <c:v>5000</c:v>
                </c:pt>
                <c:pt idx="2">
                  <c:v>10000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0.4</c:v>
                </c:pt>
                <c:pt idx="1">
                  <c:v>2.19</c:v>
                </c:pt>
                <c:pt idx="2">
                  <c:v>6.05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A5-4911-B05A-9AED626D13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35"/>
        <c:axId val="632163384"/>
        <c:axId val="632166128"/>
      </c:barChart>
      <c:catAx>
        <c:axId val="6321633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Data Set Elements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166128"/>
        <c:crosses val="autoZero"/>
        <c:auto val="1"/>
        <c:lblAlgn val="ctr"/>
        <c:lblOffset val="100"/>
        <c:noMultiLvlLbl val="0"/>
      </c:catAx>
      <c:valAx>
        <c:axId val="6321661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Seconds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21633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4034325206744192"/>
          <c:y val="1.7075771832730041E-2"/>
          <c:w val="0.19068313059090108"/>
          <c:h val="0.132234597799466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tint val="60000"/>
  </cs:variation>
  <cs:variation>
    <a:shade val="60000"/>
  </cs:variation>
  <cs:variation>
    <a:tint val="80000"/>
  </cs:variation>
  <cs:variation>
    <a:shade val="80000"/>
  </cs:variation>
  <cs:variation>
    <a:tint val="50000"/>
  </cs:variation>
  <cs:variation>
    <a:shade val="50000"/>
  </cs:variation>
  <cs:variation>
    <a:tint val="70000"/>
  </cs:variation>
  <cs:variation>
    <a:shade val="7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12/25/2015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12/25/2015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4088-B2D1-420E-B1C9-8D0E89A7E4B0}" type="datetime1">
              <a:rPr lang="en-US" smtClean="0"/>
              <a:t>12/25/2015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D409-F399-41B0-98B9-5D1E7C98D927}" type="datetime1">
              <a:rPr lang="en-US" smtClean="0"/>
              <a:t>12/25/2015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9AE-DF60-4BBE-A273-DAC1ED914E96}" type="datetime1">
              <a:rPr lang="en-US" smtClean="0"/>
              <a:t>12/25/2015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C64A-2EC0-4997-908C-FC8287BBFC67}" type="datetime1">
              <a:rPr lang="en-US" smtClean="0"/>
              <a:t>12/25/2015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0173B-70F4-4860-9529-EC55353731BC}" type="datetime1">
              <a:rPr lang="en-US" smtClean="0"/>
              <a:t>12/25/2015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0F6E-CE53-437E-8287-9E5BB17D6FE6}" type="datetime1">
              <a:rPr lang="en-US" smtClean="0"/>
              <a:t>12/25/2015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A22F-18C3-4156-A4EB-5A3D2BDC0E9B}" type="datetime1">
              <a:rPr lang="en-US" smtClean="0"/>
              <a:t>12/25/2015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AAE4-BEEE-4F63-B2BE-0E57B1066C31}" type="datetime1">
              <a:rPr lang="en-US" smtClean="0"/>
              <a:t>12/25/2015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9A629-CE06-4E56-80E2-EC511BFCA3E6}" type="datetime1">
              <a:rPr lang="en-US" smtClean="0"/>
              <a:t>12/25/2015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FAE6-05A7-4588-B46B-350C61A221C1}" type="datetime1">
              <a:rPr lang="en-US" smtClean="0"/>
              <a:t>12/25/2015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476DA-FDB8-4086-A1E4-49E8CAAE1213}" type="datetime1">
              <a:rPr lang="en-US" smtClean="0"/>
              <a:t>12/25/2015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E4284-2D63-4690-9C33-96C4E3CEF71E}" type="datetime1">
              <a:rPr lang="en-US" smtClean="0"/>
              <a:t>12/25/2015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.ics.uci.edu/ml/machine-learning-databases/pima-indians-diabet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5" y="838200"/>
            <a:ext cx="8735325" cy="2000251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/>
              <a:t>K nearest neighbor</a:t>
            </a:r>
            <a:r>
              <a:rPr lang="en-US" dirty="0" smtClean="0"/>
              <a:t>s</a:t>
            </a:r>
            <a:r>
              <a:rPr lang="sr-Latn-RS" dirty="0" smtClean="0"/>
              <a:t> algorithm</a:t>
            </a:r>
            <a:br>
              <a:rPr lang="sr-Latn-RS" dirty="0" smtClean="0"/>
            </a:br>
            <a:r>
              <a:rPr lang="sr-Latn-RS" dirty="0" smtClean="0"/>
              <a:t>Para</a:t>
            </a:r>
            <a:r>
              <a:rPr lang="en-US" dirty="0" err="1" smtClean="0"/>
              <a:t>llelization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sr-Latn-RS" dirty="0" smtClean="0"/>
              <a:t>C</a:t>
            </a:r>
            <a:r>
              <a:rPr lang="en-US" dirty="0" err="1" smtClean="0"/>
              <a:t>uda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25175" y="3352800"/>
            <a:ext cx="8735325" cy="1752600"/>
          </a:xfrm>
        </p:spPr>
        <p:txBody>
          <a:bodyPr/>
          <a:lstStyle/>
          <a:p>
            <a:pPr algn="ctr"/>
            <a:r>
              <a:rPr lang="en-US" dirty="0"/>
              <a:t>Prof</a:t>
            </a:r>
            <a:r>
              <a:rPr lang="sr-Latn-RS" dirty="0"/>
              <a:t>.</a:t>
            </a:r>
            <a:r>
              <a:rPr lang="en-US" dirty="0"/>
              <a:t> </a:t>
            </a:r>
            <a:r>
              <a:rPr lang="en-US" dirty="0" err="1"/>
              <a:t>Veljko</a:t>
            </a:r>
            <a:r>
              <a:rPr lang="en-US" dirty="0"/>
              <a:t> </a:t>
            </a:r>
            <a:r>
              <a:rPr lang="en-US" dirty="0" err="1"/>
              <a:t>Milutinovi</a:t>
            </a:r>
            <a:r>
              <a:rPr lang="sr-Latn-RS" dirty="0"/>
              <a:t>ć</a:t>
            </a:r>
            <a:endParaRPr lang="en-US" dirty="0"/>
          </a:p>
          <a:p>
            <a:pPr algn="ctr"/>
            <a:r>
              <a:rPr lang="sr-Latn-RS" dirty="0" smtClean="0"/>
              <a:t>Maša Knežević 3037/2015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Task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10</a:t>
            </a:fld>
            <a:r>
              <a:rPr lang="en-US" dirty="0" smtClean="0"/>
              <a:t>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2286000"/>
            <a:ext cx="10360501" cy="3327403"/>
          </a:xfrm>
        </p:spPr>
        <p:txBody>
          <a:bodyPr>
            <a:normAutofit/>
          </a:bodyPr>
          <a:lstStyle/>
          <a:p>
            <a:r>
              <a:rPr lang="en-US" dirty="0" smtClean="0"/>
              <a:t>Determine if a patient has diabetes </a:t>
            </a:r>
            <a:br>
              <a:rPr lang="en-US" dirty="0" smtClean="0"/>
            </a:br>
            <a:r>
              <a:rPr lang="en-US" dirty="0" smtClean="0"/>
              <a:t>using the attributes given in the data set</a:t>
            </a:r>
            <a:r>
              <a:rPr lang="en-US" dirty="0"/>
              <a:t>, such as: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triceps </a:t>
            </a:r>
            <a:r>
              <a:rPr lang="en-US" dirty="0"/>
              <a:t>skin fold </a:t>
            </a:r>
            <a:r>
              <a:rPr lang="en-US" dirty="0" smtClean="0"/>
              <a:t>thickness, body </a:t>
            </a:r>
            <a:r>
              <a:rPr lang="en-US" dirty="0"/>
              <a:t>mass </a:t>
            </a:r>
            <a:r>
              <a:rPr lang="en-US" dirty="0" smtClean="0"/>
              <a:t>index, diabetes </a:t>
            </a:r>
            <a:r>
              <a:rPr lang="en-US" dirty="0"/>
              <a:t>pedigree </a:t>
            </a:r>
            <a:r>
              <a:rPr lang="en-US" dirty="0" smtClean="0"/>
              <a:t>function</a:t>
            </a:r>
            <a:r>
              <a:rPr lang="en-US" smtClean="0"/>
              <a:t>, age …</a:t>
            </a:r>
            <a:endParaRPr lang="en-US" dirty="0" smtClean="0"/>
          </a:p>
          <a:p>
            <a:r>
              <a:rPr lang="en-US" dirty="0"/>
              <a:t>Public </a:t>
            </a:r>
            <a:r>
              <a:rPr lang="en-US" dirty="0" smtClean="0"/>
              <a:t>data set </a:t>
            </a:r>
            <a:r>
              <a:rPr lang="en-US" dirty="0"/>
              <a:t>– Pima Indian </a:t>
            </a:r>
            <a:r>
              <a:rPr lang="en-US" dirty="0" smtClean="0"/>
              <a:t>Diabetes </a:t>
            </a:r>
            <a:r>
              <a:rPr lang="en-US" dirty="0"/>
              <a:t>Data Set (</a:t>
            </a:r>
            <a:r>
              <a:rPr lang="en-US" dirty="0">
                <a:hlinkClick r:id="rId2"/>
              </a:rPr>
              <a:t>https://archive.ics.uci.edu/ml/machine-learning-databases/pima-indians-diabetes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 </a:t>
            </a:r>
            <a:r>
              <a:rPr lang="en-US" dirty="0"/>
              <a:t>– </a:t>
            </a:r>
            <a:r>
              <a:rPr lang="en-US" dirty="0" smtClean="0"/>
              <a:t>scaled </a:t>
            </a:r>
            <a:r>
              <a:rPr lang="en-US" dirty="0"/>
              <a:t>appropriately for the testing </a:t>
            </a:r>
            <a:r>
              <a:rPr lang="en-US" dirty="0" smtClean="0"/>
              <a:t>purposes.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94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9" name="Content Placeholder 8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119328"/>
              </p:ext>
            </p:extLst>
          </p:nvPr>
        </p:nvGraphicFramePr>
        <p:xfrm>
          <a:off x="1219200" y="1701800"/>
          <a:ext cx="10360025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11</a:t>
            </a:fld>
            <a:r>
              <a:rPr lang="en-US" dirty="0" smtClean="0"/>
              <a:t>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1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Task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12</a:t>
            </a:fld>
            <a:r>
              <a:rPr lang="en-US" dirty="0" smtClean="0"/>
              <a:t>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1765298"/>
            <a:ext cx="10360501" cy="332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Original data set: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Bigger data set: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108" y="3232319"/>
            <a:ext cx="7210485" cy="5431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281" y="2415067"/>
            <a:ext cx="7210485" cy="5505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890" y="4569084"/>
            <a:ext cx="7210485" cy="210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84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 nearest neighbor</a:t>
            </a:r>
            <a:r>
              <a:rPr lang="en-US" smtClean="0"/>
              <a:t>s</a:t>
            </a:r>
            <a:r>
              <a:rPr lang="sr-Latn-RS" smtClean="0"/>
              <a:t> </a:t>
            </a:r>
            <a:r>
              <a:rPr lang="sr-Latn-RS" dirty="0" smtClean="0"/>
              <a:t>algorithm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8883" y="2666999"/>
            <a:ext cx="10360501" cy="3497069"/>
          </a:xfrm>
        </p:spPr>
        <p:txBody>
          <a:bodyPr/>
          <a:lstStyle/>
          <a:p>
            <a:r>
              <a:rPr lang="sr-Latn-RS" dirty="0" smtClean="0"/>
              <a:t>Classification algorithm.</a:t>
            </a:r>
            <a:endParaRPr lang="en-US" dirty="0" smtClean="0"/>
          </a:p>
          <a:p>
            <a:r>
              <a:rPr lang="sr-Latn-RS" dirty="0" smtClean="0"/>
              <a:t>Supervised learning.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I</a:t>
            </a:r>
            <a:r>
              <a:rPr lang="sr-Latn-RS" dirty="0" smtClean="0"/>
              <a:t>nstance-based learning</a:t>
            </a:r>
            <a:r>
              <a:rPr lang="en-US" dirty="0" smtClean="0"/>
              <a:t> </a:t>
            </a:r>
            <a:r>
              <a:rPr lang="sr-Latn-RS" dirty="0"/>
              <a:t> </a:t>
            </a:r>
            <a:r>
              <a:rPr lang="en-US" dirty="0"/>
              <a:t>– </a:t>
            </a:r>
            <a:r>
              <a:rPr lang="en-US" dirty="0" smtClean="0"/>
              <a:t>m</a:t>
            </a:r>
            <a:r>
              <a:rPr lang="sr-Latn-RS" dirty="0" smtClean="0"/>
              <a:t>ethod </a:t>
            </a:r>
            <a:r>
              <a:rPr lang="en-US" dirty="0"/>
              <a:t>for classifying </a:t>
            </a:r>
            <a:r>
              <a:rPr lang="en-US" dirty="0" smtClean="0"/>
              <a:t>objects</a:t>
            </a:r>
            <a:br>
              <a:rPr lang="en-US" dirty="0" smtClean="0"/>
            </a:br>
            <a:r>
              <a:rPr lang="en-US" dirty="0" smtClean="0"/>
              <a:t>based </a:t>
            </a:r>
            <a:r>
              <a:rPr lang="en-US" dirty="0"/>
              <a:t>on closest training examples in the feature </a:t>
            </a:r>
            <a:r>
              <a:rPr lang="en-US" dirty="0" smtClean="0"/>
              <a:t>space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2</a:t>
            </a:fld>
            <a:r>
              <a:rPr lang="en-US" dirty="0" smtClean="0"/>
              <a:t>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KNN Algorithm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21414" y="2514600"/>
            <a:ext cx="10360501" cy="3804682"/>
          </a:xfrm>
        </p:spPr>
        <p:txBody>
          <a:bodyPr>
            <a:normAutofit/>
          </a:bodyPr>
          <a:lstStyle/>
          <a:p>
            <a:r>
              <a:rPr lang="en-US" dirty="0" smtClean="0"/>
              <a:t>Whenever we have a new point to classify,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dirty="0" smtClean="0"/>
              <a:t>find its K</a:t>
            </a:r>
            <a:r>
              <a:rPr lang="en-US" dirty="0"/>
              <a:t> </a:t>
            </a:r>
            <a:r>
              <a:rPr lang="en-US" dirty="0" smtClean="0"/>
              <a:t>nearest neighbors </a:t>
            </a:r>
            <a:r>
              <a:rPr lang="en-US" dirty="0"/>
              <a:t>from the training </a:t>
            </a:r>
            <a:r>
              <a:rPr lang="en-US" dirty="0" smtClean="0"/>
              <a:t>data.</a:t>
            </a:r>
          </a:p>
          <a:p>
            <a:r>
              <a:rPr lang="en-US" dirty="0"/>
              <a:t>The distance </a:t>
            </a:r>
            <a:r>
              <a:rPr lang="en-US" dirty="0" smtClean="0"/>
              <a:t>is </a:t>
            </a:r>
            <a:r>
              <a:rPr lang="en-US" dirty="0"/>
              <a:t>calculated using the Euclidean </a:t>
            </a:r>
            <a:r>
              <a:rPr lang="en-US" dirty="0" smtClean="0"/>
              <a:t>Distance.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3</a:t>
            </a:fld>
            <a:r>
              <a:rPr lang="en-US" dirty="0" smtClean="0"/>
              <a:t>/12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46493" y="4267200"/>
                <a:ext cx="3505279" cy="1768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i="1" dirty="0" smtClean="0"/>
                        <m:t>d</m:t>
                      </m:r>
                      <m:r>
                        <m:rPr>
                          <m:nor/>
                        </m:rPr>
                        <a:rPr lang="en-US" sz="2800" i="1" baseline="-25000" dirty="0" smtClean="0"/>
                        <m:t>xy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nary>
                            <m:naryPr>
                              <m:chr m:val="∑"/>
                              <m:ctrlPr>
                                <a:rPr lang="pt-BR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pt-BR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pt-BR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800" i="1" baseline="-2500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 −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𝑦𝑖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493" y="4267200"/>
                <a:ext cx="3505279" cy="17686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487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KNN Algorithm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21414" y="2514600"/>
            <a:ext cx="10360501" cy="3804682"/>
          </a:xfrm>
        </p:spPr>
        <p:txBody>
          <a:bodyPr/>
          <a:lstStyle/>
          <a:p>
            <a:r>
              <a:rPr lang="en-US" dirty="0" smtClean="0"/>
              <a:t>Add each </a:t>
            </a:r>
            <a:r>
              <a:rPr lang="en-US" dirty="0"/>
              <a:t>training example &lt;x</a:t>
            </a:r>
            <a:r>
              <a:rPr lang="en-US" dirty="0" smtClean="0"/>
              <a:t>, f(x)&gt;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the list of training_examples.</a:t>
            </a:r>
          </a:p>
          <a:p>
            <a:r>
              <a:rPr lang="sr-Latn-RS" dirty="0" smtClean="0"/>
              <a:t>Given a query instance x</a:t>
            </a:r>
            <a:r>
              <a:rPr lang="sr-Latn-RS" baseline="-25000" dirty="0" smtClean="0"/>
              <a:t>q</a:t>
            </a:r>
            <a:r>
              <a:rPr lang="sr-Latn-RS" dirty="0" smtClean="0"/>
              <a:t> to be classified,</a:t>
            </a:r>
          </a:p>
          <a:p>
            <a:pPr lvl="1"/>
            <a:r>
              <a:rPr lang="sr-Latn-RS" dirty="0" smtClean="0"/>
              <a:t>Let x</a:t>
            </a:r>
            <a:r>
              <a:rPr lang="sr-Latn-RS" baseline="-25000" dirty="0" smtClean="0"/>
              <a:t>1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sr-Latn-RS" dirty="0" smtClean="0"/>
              <a:t>x</a:t>
            </a:r>
            <a:r>
              <a:rPr lang="sr-Latn-RS" baseline="-25000" dirty="0" smtClean="0"/>
              <a:t>2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sr-Latn-RS" dirty="0" smtClean="0"/>
              <a:t>…</a:t>
            </a:r>
            <a:r>
              <a:rPr lang="en-US" dirty="0" smtClean="0"/>
              <a:t> 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sr-Latn-RS" dirty="0" smtClean="0"/>
              <a:t>x</a:t>
            </a:r>
            <a:r>
              <a:rPr lang="sr-Latn-RS" baseline="-25000" dirty="0" smtClean="0"/>
              <a:t>k</a:t>
            </a:r>
            <a:r>
              <a:rPr lang="sr-Latn-RS" dirty="0" smtClean="0"/>
              <a:t> denote the k instances from </a:t>
            </a:r>
            <a:r>
              <a:rPr lang="en-US" dirty="0" err="1" smtClean="0"/>
              <a:t>training_examples</a:t>
            </a:r>
            <a:r>
              <a:rPr lang="sr-Latn-R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that </a:t>
            </a:r>
            <a:r>
              <a:rPr lang="sr-Latn-RS" dirty="0" smtClean="0"/>
              <a:t>are nearest to </a:t>
            </a:r>
            <a:r>
              <a:rPr lang="sr-Latn-RS" dirty="0"/>
              <a:t>x</a:t>
            </a:r>
            <a:r>
              <a:rPr lang="sr-Latn-RS" baseline="-25000" dirty="0"/>
              <a:t>q</a:t>
            </a:r>
            <a:r>
              <a:rPr lang="sr-Latn-RS" dirty="0" smtClean="0"/>
              <a:t>.</a:t>
            </a:r>
          </a:p>
          <a:p>
            <a:pPr lvl="1"/>
            <a:r>
              <a:rPr lang="sr-Latn-RS" dirty="0" smtClean="0"/>
              <a:t>Return the class that represents the maximum</a:t>
            </a:r>
            <a:r>
              <a:rPr lang="en-US" dirty="0" smtClean="0"/>
              <a:t> of the k instances.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4</a:t>
            </a:fld>
            <a:r>
              <a:rPr lang="en-US" dirty="0" smtClean="0"/>
              <a:t>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2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KNN Example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433" y="1828800"/>
            <a:ext cx="5105400" cy="2910840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5</a:t>
            </a:fld>
            <a:r>
              <a:rPr lang="en-US" dirty="0" smtClean="0"/>
              <a:t>/12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2843" y="5049245"/>
            <a:ext cx="85725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K = 5, </a:t>
            </a:r>
            <a:r>
              <a:rPr lang="en-US" sz="2800" dirty="0" smtClean="0"/>
              <a:t>the </a:t>
            </a:r>
            <a:r>
              <a:rPr lang="en-US" sz="2800" dirty="0" smtClean="0"/>
              <a:t>query instance x</a:t>
            </a:r>
            <a:r>
              <a:rPr lang="en-US" sz="2800" baseline="-25000" dirty="0" smtClean="0"/>
              <a:t>q</a:t>
            </a:r>
            <a:r>
              <a:rPr lang="en-US" sz="2800" dirty="0" smtClean="0"/>
              <a:t> will be classified as negative since the majority of its neighbors are classified as negative.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8477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KNN implementation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6</a:t>
            </a:fld>
            <a:r>
              <a:rPr lang="en-US" dirty="0" smtClean="0"/>
              <a:t>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2362200"/>
            <a:ext cx="10360501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The user sets a value for </a:t>
            </a:r>
            <a:r>
              <a:rPr lang="en-US" dirty="0" smtClean="0"/>
              <a:t>K </a:t>
            </a:r>
            <a:r>
              <a:rPr lang="en-US" dirty="0" smtClean="0"/>
              <a:t>which is supposed to be odd.</a:t>
            </a:r>
          </a:p>
          <a:p>
            <a:r>
              <a:rPr lang="en-US" dirty="0" smtClean="0"/>
              <a:t>Two thirds of the data set is used for training,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one </a:t>
            </a:r>
            <a:r>
              <a:rPr lang="en-US" dirty="0" smtClean="0"/>
              <a:t>third for </a:t>
            </a:r>
            <a:r>
              <a:rPr lang="en-US" dirty="0" smtClean="0"/>
              <a:t>testing.</a:t>
            </a:r>
            <a:endParaRPr lang="en-US" dirty="0" smtClean="0"/>
          </a:p>
          <a:p>
            <a:r>
              <a:rPr lang="en-US" dirty="0" smtClean="0"/>
              <a:t>The training examples are put into a list.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8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KNN implementation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7</a:t>
            </a:fld>
            <a:r>
              <a:rPr lang="en-US" dirty="0" smtClean="0"/>
              <a:t>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2362200"/>
            <a:ext cx="10360501" cy="3994152"/>
          </a:xfrm>
        </p:spPr>
        <p:txBody>
          <a:bodyPr>
            <a:normAutofit/>
          </a:bodyPr>
          <a:lstStyle/>
          <a:p>
            <a:r>
              <a:rPr lang="en-US" dirty="0" smtClean="0"/>
              <a:t>Testing the algorithm consists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comparing </a:t>
            </a:r>
            <a:r>
              <a:rPr lang="en-US" dirty="0" smtClean="0"/>
              <a:t>one test sample to all of the training examples.</a:t>
            </a:r>
          </a:p>
          <a:p>
            <a:r>
              <a:rPr lang="en-US" dirty="0" smtClean="0"/>
              <a:t>The Euclidean distance is found </a:t>
            </a:r>
            <a:r>
              <a:rPr lang="en-US" dirty="0" smtClean="0"/>
              <a:t>for </a:t>
            </a:r>
            <a:r>
              <a:rPr lang="en-US" dirty="0" smtClean="0"/>
              <a:t>all the training examples.</a:t>
            </a:r>
          </a:p>
          <a:p>
            <a:r>
              <a:rPr lang="en-US" dirty="0" smtClean="0"/>
              <a:t>The list is then </a:t>
            </a:r>
            <a:r>
              <a:rPr lang="en-US" dirty="0" smtClean="0"/>
              <a:t>sorted,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first K are taken into consideration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</a:t>
            </a:r>
            <a:r>
              <a:rPr lang="en-US" dirty="0" smtClean="0"/>
              <a:t>searching for the class of the test example.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1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Parallelization </a:t>
            </a:r>
            <a:r>
              <a:rPr lang="en-US" dirty="0"/>
              <a:t>on </a:t>
            </a:r>
            <a:r>
              <a:rPr lang="en-US" dirty="0" smtClean="0"/>
              <a:t>GPU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8</a:t>
            </a:fld>
            <a:r>
              <a:rPr lang="en-US" dirty="0" smtClean="0"/>
              <a:t>/12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871" y="1600200"/>
            <a:ext cx="7796523" cy="4824672"/>
          </a:xfrm>
        </p:spPr>
      </p:pic>
    </p:spTree>
    <p:extLst>
      <p:ext uri="{BB962C8B-B14F-4D97-AF65-F5344CB8AC3E}">
        <p14:creationId xmlns:p14="http://schemas.microsoft.com/office/powerpoint/2010/main" val="135079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KNN on GPU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n-US" smtClean="0"/>
              <a:t>9</a:t>
            </a:fld>
            <a:r>
              <a:rPr lang="en-US" dirty="0" smtClean="0"/>
              <a:t>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3" y="2362200"/>
            <a:ext cx="10360501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Calculation of the Euclidean distance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between </a:t>
            </a:r>
            <a:r>
              <a:rPr lang="en-US" dirty="0" smtClean="0"/>
              <a:t>the </a:t>
            </a:r>
            <a:r>
              <a:rPr lang="sr-Latn-RS" dirty="0"/>
              <a:t>query instance x</a:t>
            </a:r>
            <a:r>
              <a:rPr lang="sr-Latn-RS" baseline="-25000" dirty="0"/>
              <a:t>q</a:t>
            </a:r>
            <a:r>
              <a:rPr lang="sr-Latn-RS" dirty="0"/>
              <a:t> </a:t>
            </a:r>
            <a:r>
              <a:rPr lang="en-US" dirty="0" smtClean="0"/>
              <a:t>that needs to</a:t>
            </a:r>
            <a:r>
              <a:rPr lang="sr-Latn-RS" dirty="0" smtClean="0"/>
              <a:t> </a:t>
            </a:r>
            <a:r>
              <a:rPr lang="sr-Latn-RS" dirty="0"/>
              <a:t>be </a:t>
            </a:r>
            <a:r>
              <a:rPr lang="sr-Latn-RS" dirty="0" smtClean="0"/>
              <a:t>classified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smtClean="0"/>
              <a:t>a training example.</a:t>
            </a:r>
          </a:p>
          <a:p>
            <a:r>
              <a:rPr lang="en-US" dirty="0" smtClean="0"/>
              <a:t>Sorting algorithm to sort the training set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smtClean="0"/>
              <a:t>order to easily find the first K nearest neighbors.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98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166</Words>
  <Application>Microsoft Office PowerPoint</Application>
  <PresentationFormat>Custom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Tech 16x9</vt:lpstr>
      <vt:lpstr>K nearest neighbors algorithm Parallelization on Cuda</vt:lpstr>
      <vt:lpstr>K nearest neighbors algorithm</vt:lpstr>
      <vt:lpstr>Simple KNN Algorithm</vt:lpstr>
      <vt:lpstr>Simple KNN Algorithm</vt:lpstr>
      <vt:lpstr>KNN Example</vt:lpstr>
      <vt:lpstr>KNN implementation</vt:lpstr>
      <vt:lpstr>KNN implementation</vt:lpstr>
      <vt:lpstr>Parallelization on GPU</vt:lpstr>
      <vt:lpstr>KNN on GPU</vt:lpstr>
      <vt:lpstr>Example Task</vt:lpstr>
      <vt:lpstr>Results</vt:lpstr>
      <vt:lpstr>Example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2015-12-23T10:16:55Z</dcterms:created>
  <dcterms:modified xsi:type="dcterms:W3CDTF">2015-12-25T23:00:02Z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